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0"/>
  </p:notesMasterIdLst>
  <p:handoutMasterIdLst>
    <p:handoutMasterId r:id="rId21"/>
  </p:handoutMasterIdLst>
  <p:sldIdLst>
    <p:sldId id="318" r:id="rId5"/>
    <p:sldId id="320" r:id="rId6"/>
    <p:sldId id="276" r:id="rId7"/>
    <p:sldId id="625" r:id="rId8"/>
    <p:sldId id="627" r:id="rId9"/>
    <p:sldId id="465" r:id="rId10"/>
    <p:sldId id="579" r:id="rId11"/>
    <p:sldId id="611" r:id="rId12"/>
    <p:sldId id="624" r:id="rId13"/>
    <p:sldId id="323" r:id="rId14"/>
    <p:sldId id="487" r:id="rId15"/>
    <p:sldId id="580" r:id="rId16"/>
    <p:sldId id="299" r:id="rId17"/>
    <p:sldId id="636" r:id="rId18"/>
    <p:sldId id="261" r:id="rId1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48" autoAdjust="0"/>
    <p:restoredTop sz="86262" autoAdjust="0"/>
  </p:normalViewPr>
  <p:slideViewPr>
    <p:cSldViewPr snapToGrid="0" showGuides="1">
      <p:cViewPr varScale="1">
        <p:scale>
          <a:sx n="104" d="100"/>
          <a:sy n="104" d="100"/>
        </p:scale>
        <p:origin x="1344" y="86"/>
      </p:cViewPr>
      <p:guideLst>
        <p:guide orient="horz" pos="888"/>
        <p:guide pos="383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4/10/2021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4/10/2021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from our tutorial schedule, software testing is divided up into two small talks.  Part one covers the context for creating a testing strategy, and part two provides guidelines and experiences from our teams. </a:t>
            </a:r>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4028144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Notes from David’s ISS talk: There are many kinds of tests - and entire volumes have been written on the subject.  Here I will point out that the purpose of tests are to build confidence that your software is doing what it's supposed to do.  There is a theorem called the "Curry-Howard Isomorphism."  It states that programs are proofs, and proofs are programs.  So every step in your program is building something up.  Tests are a part of a verification process that check each step of the building process is building the mathematical object it's supposed to.  The verification process needs to look at all these little steps and show the steps work as expected.  Tests are the implementation part of that process.</a:t>
            </a:r>
          </a:p>
          <a:p>
            <a:r>
              <a:rPr lang="en-US" sz="1200" kern="1200" dirty="0">
                <a:solidFill>
                  <a:schemeClr val="tx1"/>
                </a:solidFill>
                <a:effectLst/>
                <a:latin typeface="+mn-lt"/>
                <a:ea typeface="+mn-ea"/>
                <a:cs typeface="+mn-cs"/>
              </a:rPr>
              <a:t>While verification can check steps in the proof process,</a:t>
            </a:r>
          </a:p>
          <a:p>
            <a:r>
              <a:rPr lang="en-US" sz="1200" kern="1200" dirty="0">
                <a:solidFill>
                  <a:schemeClr val="tx1"/>
                </a:solidFill>
                <a:effectLst/>
                <a:latin typeface="+mn-lt"/>
                <a:ea typeface="+mn-ea"/>
                <a:cs typeface="+mn-cs"/>
              </a:rPr>
              <a:t>validation is a harder problem.  It is outward-looking.  It asks whether</a:t>
            </a:r>
          </a:p>
          <a:p>
            <a:r>
              <a:rPr lang="en-US" sz="1200" kern="1200" dirty="0">
                <a:solidFill>
                  <a:schemeClr val="tx1"/>
                </a:solidFill>
                <a:effectLst/>
                <a:latin typeface="+mn-lt"/>
                <a:ea typeface="+mn-ea"/>
                <a:cs typeface="+mn-cs"/>
              </a:rPr>
              <a:t>your science domain is covered by the models and algorithms you have implemented.  That goes a little beyond testing, but it's good to keep in mind that a correctly implemented code can prove or disprove a scientific model.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740252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Notes from David Roger’s slide and talk from ISS presentation: Following the Curry-Howard Isomorphism, you might ask, "What does a program prove?"  A program proves something like: "for all A following assumptions 'X', there is a B such that 'Y'."  A statement like that should hold for individual units of the program, as well as for combinations of those units.  Important conditions “Y” should include basic structure, as well as convergence, stability, and accuracy.  Tests at both the component level and at the systems level are needed.  There's not a strict divide between these levels, but they are often termed "unit" and "integration" tests.</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2274162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6</a:t>
            </a:fld>
            <a:endParaRPr lang="en-US"/>
          </a:p>
        </p:txBody>
      </p:sp>
    </p:spTree>
    <p:extLst>
      <p:ext uri="{BB962C8B-B14F-4D97-AF65-F5344CB8AC3E}">
        <p14:creationId xmlns:p14="http://schemas.microsoft.com/office/powerpoint/2010/main" val="3786772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306822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662428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dirty="0">
                <a:solidFill>
                  <a:schemeClr val="tx1"/>
                </a:solidFill>
                <a:effectLst/>
                <a:latin typeface="+mn-lt"/>
                <a:ea typeface="+mn-ea"/>
                <a:cs typeface="+mn-cs"/>
              </a:rPr>
              <a:t> tutorials for implementing these sorts of things.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testing of edge cases.  This might be important!</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99942795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spTree>
    <p:extLst>
      <p:ext uri="{BB962C8B-B14F-4D97-AF65-F5344CB8AC3E}">
        <p14:creationId xmlns:p14="http://schemas.microsoft.com/office/powerpoint/2010/main" val="4175080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losing slide">
    <p:spTree>
      <p:nvGrpSpPr>
        <p:cNvPr id="1" name=""/>
        <p:cNvGrpSpPr/>
        <p:nvPr/>
      </p:nvGrpSpPr>
      <p:grpSpPr>
        <a:xfrm>
          <a:off x="0" y="0"/>
          <a:ext cx="0" cy="0"/>
          <a:chOff x="0" y="0"/>
          <a:chExt cx="0" cy="0"/>
        </a:xfrm>
      </p:grpSpPr>
      <p:pic>
        <p:nvPicPr>
          <p:cNvPr id="7"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a14="http://schemas.microsoft.com/office/drawing/2010/main" xmlns="">
                <a:solidFill>
                  <a:srgbClr val="FFFFFF"/>
                </a:solidFill>
              </a14:hiddenFill>
            </a:ext>
          </a:extLst>
        </p:spPr>
      </p:pic>
      <p:sp>
        <p:nvSpPr>
          <p:cNvPr id="38" name="TextBox 37"/>
          <p:cNvSpPr txBox="1"/>
          <p:nvPr userDrawn="1"/>
        </p:nvSpPr>
        <p:spPr>
          <a:xfrm>
            <a:off x="626370" y="6247222"/>
            <a:ext cx="1387624" cy="369332"/>
          </a:xfrm>
          <a:prstGeom prst="rect">
            <a:avLst/>
          </a:prstGeom>
          <a:noFill/>
        </p:spPr>
        <p:txBody>
          <a:bodyPr wrap="none" lIns="0" rtlCol="0">
            <a:spAutoFit/>
          </a:bodyPr>
          <a:lstStyle/>
          <a:p>
            <a:r>
              <a:rPr lang="en-US" dirty="0">
                <a:solidFill>
                  <a:schemeClr val="tx1">
                    <a:lumMod val="50000"/>
                  </a:schemeClr>
                </a:solidFill>
              </a:rPr>
              <a:t>www.anl.gov</a:t>
            </a:r>
          </a:p>
        </p:txBody>
      </p:sp>
      <p:pic>
        <p:nvPicPr>
          <p:cNvPr id="8" name="Picture 7"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9" name="Text Placeholder 2"/>
          <p:cNvSpPr>
            <a:spLocks noGrp="1"/>
          </p:cNvSpPr>
          <p:nvPr>
            <p:ph type="body" sz="quarter" idx="10" hasCustomPrompt="1"/>
          </p:nvPr>
        </p:nvSpPr>
        <p:spPr>
          <a:xfrm>
            <a:off x="1"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closing statement</a:t>
            </a:r>
          </a:p>
        </p:txBody>
      </p:sp>
      <p:sp>
        <p:nvSpPr>
          <p:cNvPr id="6" name="TextBox 5"/>
          <p:cNvSpPr txBox="1"/>
          <p:nvPr userDrawn="1"/>
        </p:nvSpPr>
        <p:spPr>
          <a:xfrm>
            <a:off x="-1320994" y="-1815882"/>
            <a:ext cx="5041353" cy="1600438"/>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closing statement (optional): </a:t>
            </a:r>
          </a:p>
          <a:p>
            <a:endParaRPr lang="en-US" sz="1400" b="1" baseline="0" dirty="0">
              <a:solidFill>
                <a:schemeClr val="bg1"/>
              </a:solidFill>
            </a:endParaRPr>
          </a:p>
          <a:p>
            <a:pPr lvl="0"/>
            <a:r>
              <a:rPr lang="en-US" sz="1400" b="1" dirty="0">
                <a:solidFill>
                  <a:schemeClr val="bg1"/>
                </a:solidFill>
              </a:rPr>
              <a:t>WE START WITH YES.</a:t>
            </a:r>
          </a:p>
          <a:p>
            <a:pPr lvl="0">
              <a:spcAft>
                <a:spcPts val="1200"/>
              </a:spcAft>
            </a:pPr>
            <a:r>
              <a:rPr lang="en-US" sz="1400" b="1" dirty="0">
                <a:solidFill>
                  <a:schemeClr val="bg1"/>
                </a:solidFill>
              </a:rPr>
              <a:t>AND END WITH THANK YOU.</a:t>
            </a:r>
          </a:p>
          <a:p>
            <a:pPr lvl="0"/>
            <a:r>
              <a:rPr lang="en-US" sz="1400" b="1" dirty="0">
                <a:solidFill>
                  <a:schemeClr val="bg1"/>
                </a:solidFill>
              </a:rPr>
              <a:t>DO YOU HAVE ANY BIG QUESTIONS?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957595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06447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6" r:id="rId10"/>
    <p:sldLayoutId id="2147483957" r:id="rId11"/>
    <p:sldLayoutId id="2147483959" r:id="rId12"/>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hyperlink" Target="https://ideas-productivity.org/resources/howto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doi.org/10.6084/m9.figshare.14376956"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Software Testing</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a:xfrm>
            <a:off x="3177632" y="2085962"/>
            <a:ext cx="8739212" cy="3369958"/>
          </a:xfrm>
        </p:spPr>
        <p:txBody>
          <a:bodyPr/>
          <a:lstStyle/>
          <a:p>
            <a:r>
              <a:rPr lang="en-US" u="sng" dirty="0"/>
              <a:t>Patricia Grubel</a:t>
            </a:r>
            <a:br>
              <a:rPr lang="en-US" dirty="0"/>
            </a:br>
            <a:r>
              <a:rPr lang="en-US" sz="2000" dirty="0"/>
              <a:t>Los Alamos National Laboratory</a:t>
            </a:r>
            <a:endParaRPr lang="en-US" dirty="0"/>
          </a:p>
          <a:p>
            <a:pPr lvl="0">
              <a:spcAft>
                <a:spcPts val="0"/>
              </a:spcAft>
              <a:buSzPts val="2000"/>
            </a:pPr>
            <a:r>
              <a:rPr lang="en-US" dirty="0">
                <a:solidFill>
                  <a:srgbClr val="000000"/>
                </a:solidFill>
              </a:rPr>
              <a:t>Anshu Dubey, Rinku Gupta</a:t>
            </a:r>
            <a:br>
              <a:rPr lang="en-US" dirty="0">
                <a:solidFill>
                  <a:srgbClr val="000000"/>
                </a:solidFill>
              </a:rPr>
            </a:br>
            <a:r>
              <a:rPr lang="en-US" sz="2000" dirty="0">
                <a:solidFill>
                  <a:srgbClr val="000000"/>
                </a:solidFill>
              </a:rPr>
              <a:t>Argonne National Laboratory</a:t>
            </a:r>
            <a:endParaRPr lang="en-US" dirty="0">
              <a:solidFill>
                <a:srgbClr val="000000"/>
              </a:solidFill>
            </a:endParaRPr>
          </a:p>
          <a:p>
            <a:pPr>
              <a:spcAft>
                <a:spcPts val="0"/>
              </a:spcAft>
              <a:buSzPts val="2000"/>
            </a:pPr>
            <a:r>
              <a:rPr lang="en-US" dirty="0">
                <a:solidFill>
                  <a:srgbClr val="000000"/>
                </a:solidFill>
              </a:rPr>
              <a:t>David M. Rogers</a:t>
            </a:r>
            <a:br>
              <a:rPr lang="en-US" dirty="0">
                <a:solidFill>
                  <a:srgbClr val="000000"/>
                </a:solidFill>
              </a:rPr>
            </a:br>
            <a:r>
              <a:rPr lang="en-US" sz="2000" dirty="0">
                <a:solidFill>
                  <a:srgbClr val="000000"/>
                </a:solidFill>
              </a:rPr>
              <a:t>Oak Ridge National Laboratory</a:t>
            </a:r>
            <a:endParaRPr lang="en-US" dirty="0">
              <a:solidFill>
                <a:srgbClr val="000000"/>
              </a:solidFill>
            </a:endParaRPr>
          </a:p>
          <a:p>
            <a:r>
              <a:rPr lang="en-US" sz="2000" dirty="0"/>
              <a:t>Developing a Testing and Continuous Integration Strategy for your Team tutorial @ ECP Annual Meeting, April 2021</a:t>
            </a:r>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3" name="Picture 2">
            <a:extLst>
              <a:ext uri="{FF2B5EF4-FFF2-40B4-BE49-F238E27FC236}">
                <a16:creationId xmlns:a16="http://schemas.microsoft.com/office/drawing/2014/main" id="{07E0F5D5-EB80-46D1-B8E1-4DCB8E956D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
        <p:nvSpPr>
          <p:cNvPr id="8" name="TextBox 7">
            <a:extLst>
              <a:ext uri="{FF2B5EF4-FFF2-40B4-BE49-F238E27FC236}">
                <a16:creationId xmlns:a16="http://schemas.microsoft.com/office/drawing/2014/main" id="{F9C914BA-76FD-4CF8-9D66-074C23C1DFEA}"/>
              </a:ext>
            </a:extLst>
          </p:cNvPr>
          <p:cNvSpPr txBox="1"/>
          <p:nvPr/>
        </p:nvSpPr>
        <p:spPr>
          <a:xfrm>
            <a:off x="10855939" y="5905446"/>
            <a:ext cx="1332886" cy="276999"/>
          </a:xfrm>
          <a:prstGeom prst="rect">
            <a:avLst/>
          </a:prstGeom>
          <a:noFill/>
        </p:spPr>
        <p:txBody>
          <a:bodyPr wrap="square">
            <a:spAutoFit/>
          </a:bodyPr>
          <a:lstStyle/>
          <a:p>
            <a:r>
              <a:rPr lang="en-US" sz="1200" dirty="0">
                <a:solidFill>
                  <a:srgbClr val="000000"/>
                </a:solidFill>
                <a:effectLst/>
                <a:latin typeface="+mn-lt"/>
                <a:ea typeface="Calibri" panose="020F0502020204030204" pitchFamily="34" charset="0"/>
                <a:cs typeface="Calibri" panose="020F0502020204030204" pitchFamily="34" charset="0"/>
              </a:rPr>
              <a:t>LA-UR-21-23405</a:t>
            </a:r>
            <a:endParaRPr lang="en-US" sz="1200" dirty="0">
              <a:latin typeface="+mn-lt"/>
            </a:endParaRPr>
          </a:p>
        </p:txBody>
      </p:sp>
    </p:spTree>
    <p:extLst>
      <p:ext uri="{BB962C8B-B14F-4D97-AF65-F5344CB8AC3E}">
        <p14:creationId xmlns:p14="http://schemas.microsoft.com/office/powerpoint/2010/main" val="136510035"/>
      </p:ext>
    </p:extLst>
  </p:cSld>
  <p:clrMapOvr>
    <a:masterClrMapping/>
  </p:clrMapOvr>
  <mc:AlternateContent xmlns:mc="http://schemas.openxmlformats.org/markup-compatibility/2006" xmlns:p14="http://schemas.microsoft.com/office/powerpoint/2010/main">
    <mc:Choice Requires="p14">
      <p:transition spd="slow" p14:dur="2000" advTm="16243"/>
    </mc:Choice>
    <mc:Fallback xmlns="">
      <p:transition spd="slow" advTm="1624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4058091" y="1085256"/>
            <a:ext cx="2272418"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Overall Analysis</a:t>
            </a:r>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425265"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Detailed Analysis</a:t>
            </a:r>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mc:AlternateContent xmlns:mc="http://schemas.openxmlformats.org/markup-compatibility/2006" xmlns:p14="http://schemas.microsoft.com/office/powerpoint/2010/main">
    <mc:Choice Requires="p14">
      <p:transition spd="slow" p14:dur="2000" advTm="21487"/>
    </mc:Choice>
    <mc:Fallback xmlns="">
      <p:transition spd="slow" advTm="2148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 ?</a:t>
            </a:r>
          </a:p>
        </p:txBody>
      </p:sp>
      <p:sp>
        <p:nvSpPr>
          <p:cNvPr id="21" name="Content Placeholder 4"/>
          <p:cNvSpPr>
            <a:spLocks noGrp="1"/>
          </p:cNvSpPr>
          <p:nvPr>
            <p:ph sz="quarter" idx="1"/>
          </p:nvPr>
        </p:nvSpPr>
        <p:spPr>
          <a:xfrm>
            <a:off x="880642" y="1012372"/>
            <a:ext cx="8151277" cy="4494629"/>
          </a:xfrm>
        </p:spPr>
        <p:txBody>
          <a:bodyPr>
            <a:normAutofit fontScale="85000" lnSpcReduction="20000"/>
          </a:bodyPr>
          <a:lstStyle/>
          <a:p>
            <a:r>
              <a:rPr lang="en-US" dirty="0"/>
              <a:t>Two purposes</a:t>
            </a:r>
          </a:p>
          <a:p>
            <a:pPr lvl="1"/>
            <a:r>
              <a:rPr lang="en-US" dirty="0"/>
              <a:t>Regression testing </a:t>
            </a:r>
          </a:p>
          <a:p>
            <a:pPr lvl="2"/>
            <a:r>
              <a:rPr lang="en-US" dirty="0"/>
              <a:t>May be long running</a:t>
            </a:r>
          </a:p>
          <a:p>
            <a:pPr lvl="2"/>
            <a:r>
              <a:rPr lang="en-US" dirty="0"/>
              <a:t>Provide comprehensive coverage</a:t>
            </a:r>
          </a:p>
          <a:p>
            <a:pPr lvl="1"/>
            <a:r>
              <a:rPr lang="en-US" dirty="0"/>
              <a:t>Continuous integration</a:t>
            </a:r>
          </a:p>
          <a:p>
            <a:pPr lvl="2"/>
            <a:r>
              <a:rPr lang="en-US" dirty="0"/>
              <a:t>Quick diagnosis of error</a:t>
            </a:r>
          </a:p>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2"/>
              </a:rPr>
              <a:t>https://ideas-productivity.org/resources/howtos/</a:t>
            </a:r>
            <a:endParaRPr lang="en-US" dirty="0"/>
          </a:p>
        </p:txBody>
      </p:sp>
    </p:spTree>
    <p:extLst>
      <p:ext uri="{BB962C8B-B14F-4D97-AF65-F5344CB8AC3E}">
        <p14:creationId xmlns:p14="http://schemas.microsoft.com/office/powerpoint/2010/main" val="441676309"/>
      </p:ext>
    </p:extLst>
  </p:cSld>
  <p:clrMapOvr>
    <a:masterClrMapping/>
  </p:clrMapOvr>
  <mc:AlternateContent xmlns:mc="http://schemas.openxmlformats.org/markup-compatibility/2006" xmlns:p14="http://schemas.microsoft.com/office/powerpoint/2010/main">
    <mc:Choice Requires="p14">
      <p:transition spd="slow" p14:dur="2000" advTm="138898"/>
    </mc:Choice>
    <mc:Fallback xmlns="">
      <p:transition spd="slow" advTm="13889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Development For a New Code</a:t>
            </a:r>
          </a:p>
        </p:txBody>
      </p:sp>
      <p:sp>
        <p:nvSpPr>
          <p:cNvPr id="3" name="Content Placeholder 2"/>
          <p:cNvSpPr>
            <a:spLocks noGrp="1"/>
          </p:cNvSpPr>
          <p:nvPr>
            <p:ph sz="quarter" idx="1"/>
          </p:nvPr>
        </p:nvSpPr>
        <p:spPr>
          <a:xfrm>
            <a:off x="574482" y="1078043"/>
            <a:ext cx="8985154" cy="4269812"/>
          </a:xfrm>
        </p:spPr>
        <p:txBody>
          <a:bodyPr>
            <a:normAutofit/>
          </a:bodyPr>
          <a:lstStyle/>
          <a:p>
            <a:r>
              <a:rPr lang="en-US" dirty="0"/>
              <a:t>Development of tests and diagnostics goes hand-in-hand with code development</a:t>
            </a:r>
          </a:p>
          <a:p>
            <a:pPr lvl="1"/>
            <a:endParaRPr lang="en-US" dirty="0"/>
          </a:p>
          <a:p>
            <a:pPr lvl="1"/>
            <a:r>
              <a:rPr lang="en-US" dirty="0"/>
              <a:t>Non-trivial to devise good tests, but extremely important</a:t>
            </a:r>
          </a:p>
          <a:p>
            <a:pPr lvl="1"/>
            <a:r>
              <a:rPr lang="en-US" dirty="0"/>
              <a:t>Compare against simpler analytical or semi-analytical solutions</a:t>
            </a:r>
          </a:p>
          <a:p>
            <a:pPr lvl="1"/>
            <a:r>
              <a:rPr lang="en-US" dirty="0"/>
              <a:t>Build granularity into testing</a:t>
            </a:r>
          </a:p>
          <a:p>
            <a:pPr lvl="1"/>
            <a:r>
              <a:rPr lang="en-US" dirty="0"/>
              <a:t>Use scaffolding ideas to build confidence </a:t>
            </a:r>
          </a:p>
          <a:p>
            <a:pPr lvl="1"/>
            <a:r>
              <a:rPr lang="en-US" dirty="0"/>
              <a:t>Always inject errors to verify that the test is working</a:t>
            </a:r>
          </a:p>
          <a:p>
            <a:pPr lvl="1"/>
            <a:endParaRPr lang="en-US" dirty="0"/>
          </a:p>
          <a:p>
            <a:pPr marL="684212" lvl="2"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8999F227-0388-E544-8356-196159214010}"/>
              </a:ext>
            </a:extLst>
          </p:cNvPr>
          <p:cNvSpPr/>
          <p:nvPr/>
        </p:nvSpPr>
        <p:spPr>
          <a:xfrm>
            <a:off x="934278" y="4393096"/>
            <a:ext cx="6539948" cy="954759"/>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Detailed example in the next presentation</a:t>
            </a:r>
          </a:p>
        </p:txBody>
      </p:sp>
    </p:spTree>
    <p:extLst>
      <p:ext uri="{BB962C8B-B14F-4D97-AF65-F5344CB8AC3E}">
        <p14:creationId xmlns:p14="http://schemas.microsoft.com/office/powerpoint/2010/main" val="3446077621"/>
      </p:ext>
    </p:extLst>
  </p:cSld>
  <p:clrMapOvr>
    <a:masterClrMapping/>
  </p:clrMapOvr>
  <mc:AlternateContent xmlns:mc="http://schemas.openxmlformats.org/markup-compatibility/2006" xmlns:p14="http://schemas.microsoft.com/office/powerpoint/2010/main">
    <mc:Choice Requires="p14">
      <p:transition spd="slow" p14:dur="2000" advTm="77038"/>
    </mc:Choice>
    <mc:Fallback xmlns="">
      <p:transition spd="slow" advTm="7703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518160" y="5638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 Development For a Legacy Code</a:t>
            </a:r>
            <a:endParaRPr lang="en-US" dirty="0"/>
          </a:p>
        </p:txBody>
      </p:sp>
    </p:spTree>
    <p:custDataLst>
      <p:tags r:id="rId1"/>
    </p:custDataLst>
    <p:extLst>
      <p:ext uri="{BB962C8B-B14F-4D97-AF65-F5344CB8AC3E}">
        <p14:creationId xmlns:p14="http://schemas.microsoft.com/office/powerpoint/2010/main" val="1433666175"/>
      </p:ext>
    </p:extLst>
  </p:cSld>
  <p:clrMapOvr>
    <a:masterClrMapping/>
  </p:clrMapOvr>
  <mc:AlternateContent xmlns:mc="http://schemas.openxmlformats.org/markup-compatibility/2006" xmlns:p14="http://schemas.microsoft.com/office/powerpoint/2010/main">
    <mc:Choice Requires="p14">
      <p:transition spd="slow" p14:dur="2000" advTm="161795"/>
    </mc:Choice>
    <mc:Fallback xmlns="">
      <p:transition spd="slow" advTm="1617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release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1055369" y="916940"/>
          <a:ext cx="10042603" cy="2778760"/>
        </p:xfrm>
        <a:graphic>
          <a:graphicData uri="http://schemas.openxmlformats.org/drawingml/2006/table">
            <a:tbl>
              <a:tblPr firstRow="1" bandRow="1">
                <a:tableStyleId>{5C22544A-7EE6-4342-B048-85BDC9FD1C3A}</a:tableStyleId>
              </a:tblPr>
              <a:tblGrid>
                <a:gridCol w="1790700">
                  <a:extLst>
                    <a:ext uri="{9D8B030D-6E8A-4147-A177-3AD203B41FA5}">
                      <a16:colId xmlns:a16="http://schemas.microsoft.com/office/drawing/2014/main" val="3446576009"/>
                    </a:ext>
                  </a:extLst>
                </a:gridCol>
                <a:gridCol w="1003610">
                  <a:extLst>
                    <a:ext uri="{9D8B030D-6E8A-4147-A177-3AD203B41FA5}">
                      <a16:colId xmlns:a16="http://schemas.microsoft.com/office/drawing/2014/main" val="339314737"/>
                    </a:ext>
                  </a:extLst>
                </a:gridCol>
                <a:gridCol w="4293220">
                  <a:extLst>
                    <a:ext uri="{9D8B030D-6E8A-4147-A177-3AD203B41FA5}">
                      <a16:colId xmlns:a16="http://schemas.microsoft.com/office/drawing/2014/main" val="1263998808"/>
                    </a:ext>
                  </a:extLst>
                </a:gridCol>
                <a:gridCol w="2955073">
                  <a:extLst>
                    <a:ext uri="{9D8B030D-6E8A-4147-A177-3AD203B41FA5}">
                      <a16:colId xmlns:a16="http://schemas.microsoft.com/office/drawing/2014/main" val="4097899022"/>
                    </a:ext>
                  </a:extLst>
                </a:gridCol>
              </a:tblGrid>
              <a:tr h="370840">
                <a:tc>
                  <a:txBody>
                    <a:bodyPr/>
                    <a:lstStyle/>
                    <a:p>
                      <a:pPr algn="l">
                        <a:lnSpc>
                          <a:spcPct val="100000"/>
                        </a:lnSpc>
                      </a:pPr>
                      <a:r>
                        <a:rPr lang="en-US" sz="1800" dirty="0">
                          <a:latin typeface="+mn-lt"/>
                        </a:rPr>
                        <a:t>Time (EDT)</a:t>
                      </a:r>
                    </a:p>
                  </a:txBody>
                  <a:tcPr/>
                </a:tc>
                <a:tc>
                  <a:txBody>
                    <a:bodyPr/>
                    <a:lstStyle/>
                    <a:p>
                      <a:pPr>
                        <a:lnSpc>
                          <a:spcPct val="100000"/>
                        </a:lnSpc>
                      </a:pPr>
                      <a:r>
                        <a:rPr lang="en-US" sz="1800" dirty="0">
                          <a:latin typeface="+mn-lt"/>
                        </a:rPr>
                        <a:t>Module</a:t>
                      </a:r>
                    </a:p>
                  </a:txBody>
                  <a:tcPr/>
                </a:tc>
                <a:tc>
                  <a:txBody>
                    <a:bodyPr/>
                    <a:lstStyle/>
                    <a:p>
                      <a:pPr>
                        <a:lnSpc>
                          <a:spcPct val="100000"/>
                        </a:lnSpc>
                      </a:pPr>
                      <a:r>
                        <a:rPr lang="en-US" sz="1800" dirty="0">
                          <a:latin typeface="+mn-lt"/>
                        </a:rPr>
                        <a:t>Topic</a:t>
                      </a:r>
                    </a:p>
                  </a:txBody>
                  <a:tcPr/>
                </a:tc>
                <a:tc>
                  <a:txBody>
                    <a:bodyPr/>
                    <a:lstStyle/>
                    <a:p>
                      <a:pPr>
                        <a:lnSpc>
                          <a:spcPct val="100000"/>
                        </a:lnSpc>
                      </a:pPr>
                      <a:r>
                        <a:rPr lang="en-US" sz="1800" dirty="0">
                          <a:latin typeface="+mn-lt"/>
                        </a:rPr>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2:30-2:35pm</a:t>
                      </a:r>
                      <a:endParaRPr lang="en-US" sz="1800" dirty="0">
                        <a:effectLst/>
                        <a:latin typeface="+mn-lt"/>
                      </a:endParaRPr>
                    </a:p>
                  </a:txBody>
                  <a:tcPr marL="63500" marR="63500" marT="63500" marB="63500"/>
                </a:tc>
                <a:tc>
                  <a:txBody>
                    <a:bodyPr/>
                    <a:lstStyle/>
                    <a:p>
                      <a:pPr>
                        <a:lnSpc>
                          <a:spcPct val="100000"/>
                        </a:lnSpc>
                      </a:pPr>
                      <a:r>
                        <a:rPr lang="en-US" sz="1800" dirty="0">
                          <a:latin typeface="+mn-lt"/>
                        </a:rPr>
                        <a:t>00</a:t>
                      </a:r>
                    </a:p>
                  </a:txBody>
                  <a:tcPr/>
                </a:tc>
                <a:tc>
                  <a:txBody>
                    <a:bodyPr/>
                    <a:lstStyle/>
                    <a:p>
                      <a:pPr>
                        <a:lnSpc>
                          <a:spcPct val="100000"/>
                        </a:lnSpc>
                      </a:pPr>
                      <a:r>
                        <a:rPr lang="en-US" sz="1800" b="0" i="0" u="none" strike="noStrike" kern="1200" dirty="0">
                          <a:solidFill>
                            <a:schemeClr val="dk1"/>
                          </a:solidFill>
                          <a:effectLst/>
                          <a:latin typeface="+mn-lt"/>
                          <a:ea typeface="+mn-ea"/>
                          <a:cs typeface="+mn-cs"/>
                        </a:rPr>
                        <a:t>Introduction</a:t>
                      </a:r>
                      <a:endParaRPr lang="en-US" sz="1800" dirty="0">
                        <a:latin typeface="+mn-lt"/>
                      </a:endParaRP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2:35pm-2:40pm</a:t>
                      </a:r>
                      <a:endParaRPr lang="en-US" sz="1800" dirty="0">
                        <a:effectLst/>
                        <a:latin typeface="+mn-l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Motivation and Overview</a:t>
                      </a:r>
                      <a:endParaRPr lang="en-US" sz="18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Patricia A. Grubel, LANL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800" b="0" i="0" u="none" strike="noStrike" dirty="0">
                          <a:solidFill>
                            <a:schemeClr val="tx1"/>
                          </a:solidFill>
                          <a:effectLst/>
                          <a:latin typeface="+mn-lt"/>
                        </a:rPr>
                        <a:t>2:40pm-3:00pm</a:t>
                      </a:r>
                      <a:endParaRPr lang="en-US" sz="1800" i="0" dirty="0">
                        <a:solidFill>
                          <a:schemeClr val="tx1"/>
                        </a:solidFill>
                        <a:effectLst/>
                        <a:latin typeface="+mn-lt"/>
                      </a:endParaRPr>
                    </a:p>
                  </a:txBody>
                  <a:tcPr marL="63500" marR="63500" marT="63500" marB="63500"/>
                </a:tc>
                <a:tc>
                  <a:txBody>
                    <a:bodyPr/>
                    <a:lstStyle/>
                    <a:p>
                      <a:pPr>
                        <a:lnSpc>
                          <a:spcPct val="100000"/>
                        </a:lnSpc>
                      </a:pPr>
                      <a:r>
                        <a:rPr lang="en-US" sz="1800" i="0" dirty="0">
                          <a:solidFill>
                            <a:schemeClr val="tx1"/>
                          </a:solidFill>
                          <a:latin typeface="+mn-lt"/>
                        </a:rPr>
                        <a:t>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chemeClr val="tx1"/>
                          </a:solidFill>
                          <a:latin typeface="+mn-lt"/>
                        </a:rPr>
                        <a:t>Software Testing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Patricia A. Grubel, LANL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800" dirty="0">
                          <a:effectLst/>
                          <a:latin typeface="+mn-lt"/>
                        </a:rPr>
                        <a:t>3:00pm-3:25pm</a:t>
                      </a:r>
                    </a:p>
                  </a:txBody>
                  <a:tcPr marL="63500" marR="63500" marT="63500" marB="63500"/>
                </a:tc>
                <a:tc>
                  <a:txBody>
                    <a:bodyPr/>
                    <a:lstStyle/>
                    <a:p>
                      <a:pPr>
                        <a:lnSpc>
                          <a:spcPct val="100000"/>
                        </a:lnSpc>
                      </a:pPr>
                      <a:r>
                        <a:rPr lang="en-US" sz="1800" i="0" dirty="0">
                          <a:latin typeface="+mn-lt"/>
                        </a:rPr>
                        <a:t>03</a:t>
                      </a:r>
                    </a:p>
                  </a:txBody>
                  <a:tcPr/>
                </a:tc>
                <a:tc>
                  <a:txBody>
                    <a:bodyPr/>
                    <a:lstStyle/>
                    <a:p>
                      <a:pPr>
                        <a:lnSpc>
                          <a:spcPct val="100000"/>
                        </a:lnSpc>
                      </a:pPr>
                      <a:r>
                        <a:rPr lang="en-US" sz="1800" i="0" dirty="0">
                          <a:latin typeface="+mn-lt"/>
                        </a:rPr>
                        <a:t>Software Testing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David E. Bernholdt, ORNL</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800" dirty="0">
                          <a:effectLst/>
                          <a:latin typeface="+mn-lt"/>
                        </a:rPr>
                        <a:t>3:25pm-3:55pm</a:t>
                      </a:r>
                    </a:p>
                  </a:txBody>
                  <a:tcPr marL="63500" marR="63500" marT="63500" marB="63500"/>
                </a:tc>
                <a:tc>
                  <a:txBody>
                    <a:bodyPr/>
                    <a:lstStyle/>
                    <a:p>
                      <a:pPr>
                        <a:lnSpc>
                          <a:spcPct val="100000"/>
                        </a:lnSpc>
                      </a:pPr>
                      <a:r>
                        <a:rPr lang="en-US" sz="1800" i="0" dirty="0">
                          <a:latin typeface="+mn-lt"/>
                        </a:rPr>
                        <a:t>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latin typeface="+mn-lt"/>
                        </a:rPr>
                        <a:t>Continuous Integration</a:t>
                      </a:r>
                    </a:p>
                  </a:txBody>
                  <a:tcPr/>
                </a:tc>
                <a:tc>
                  <a:txBody>
                    <a:bodyPr/>
                    <a:lstStyle/>
                    <a:p>
                      <a:pPr>
                        <a:lnSpc>
                          <a:spcPct val="100000"/>
                        </a:lnSpc>
                      </a:pPr>
                      <a:r>
                        <a:rPr lang="en-US" sz="1800" dirty="0">
                          <a:latin typeface="+mn-lt"/>
                        </a:rPr>
                        <a:t>James M. </a:t>
                      </a:r>
                      <a:r>
                        <a:rPr lang="en-US" sz="1800" dirty="0" err="1">
                          <a:latin typeface="+mn-lt"/>
                        </a:rPr>
                        <a:t>Willenbring</a:t>
                      </a:r>
                      <a:r>
                        <a:rPr lang="en-US" sz="1800" dirty="0">
                          <a:latin typeface="+mn-lt"/>
                        </a:rPr>
                        <a:t>, SNL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800" dirty="0">
                          <a:effectLst/>
                          <a:latin typeface="+mn-lt"/>
                        </a:rPr>
                        <a:t>3:55pm-4:00pm</a:t>
                      </a:r>
                    </a:p>
                  </a:txBody>
                  <a:tcPr marL="63500" marR="63500" marT="63500" marB="63500"/>
                </a:tc>
                <a:tc>
                  <a:txBody>
                    <a:bodyPr/>
                    <a:lstStyle/>
                    <a:p>
                      <a:pPr>
                        <a:lnSpc>
                          <a:spcPct val="100000"/>
                        </a:lnSpc>
                      </a:pPr>
                      <a:r>
                        <a:rPr lang="en-US" sz="1800" i="0" dirty="0">
                          <a:latin typeface="+mn-lt"/>
                        </a:rPr>
                        <a:t>05</a:t>
                      </a:r>
                    </a:p>
                  </a:txBody>
                  <a:tcPr/>
                </a:tc>
                <a:tc>
                  <a:txBody>
                    <a:bodyPr/>
                    <a:lstStyle/>
                    <a:p>
                      <a:pPr>
                        <a:lnSpc>
                          <a:spcPct val="100000"/>
                        </a:lnSpc>
                      </a:pPr>
                      <a:r>
                        <a:rPr lang="en-US" sz="1800" i="0" dirty="0">
                          <a:latin typeface="+mn-lt"/>
                        </a:rPr>
                        <a:t>Summary</a:t>
                      </a:r>
                    </a:p>
                  </a:txBody>
                  <a:tcPr/>
                </a:tc>
                <a:tc>
                  <a:txBody>
                    <a:bodyPr/>
                    <a:lstStyle/>
                    <a:p>
                      <a:pPr>
                        <a:lnSpc>
                          <a:spcPct val="100000"/>
                        </a:lnSpc>
                      </a:pPr>
                      <a:r>
                        <a:rPr lang="en-US" sz="1800" dirty="0">
                          <a:latin typeface="+mn-lt"/>
                        </a:rPr>
                        <a:t>James M. </a:t>
                      </a:r>
                      <a:r>
                        <a:rPr lang="en-US" sz="1800" dirty="0" err="1">
                          <a:latin typeface="+mn-lt"/>
                        </a:rPr>
                        <a:t>Willenbring</a:t>
                      </a:r>
                      <a:r>
                        <a:rPr lang="en-US" sz="1800" dirty="0">
                          <a:latin typeface="+mn-lt"/>
                        </a:rPr>
                        <a:t>, SNL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298E65E2-8CFD-4F26-8DA3-3F5A419B1CCC}"/>
              </a:ext>
            </a:extLst>
          </p:cNvPr>
          <p:cNvGrpSpPr/>
          <p:nvPr/>
        </p:nvGrpSpPr>
        <p:grpSpPr>
          <a:xfrm>
            <a:off x="649538" y="2286544"/>
            <a:ext cx="10909739" cy="390939"/>
            <a:chOff x="79513" y="1653208"/>
            <a:chExt cx="12029799" cy="390939"/>
          </a:xfrm>
        </p:grpSpPr>
        <p:cxnSp>
          <p:nvCxnSpPr>
            <p:cNvPr id="6" name="Straight Connector 5">
              <a:extLst>
                <a:ext uri="{FF2B5EF4-FFF2-40B4-BE49-F238E27FC236}">
                  <a16:creationId xmlns:a16="http://schemas.microsoft.com/office/drawing/2014/main" id="{58A6CA20-B55D-4C81-8847-C4C8F5411BA7}"/>
                </a:ext>
              </a:extLst>
            </p:cNvPr>
            <p:cNvCxnSpPr>
              <a:cxnSpLocks/>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15647A8B-7F43-4B40-AF9A-5C49F504C09F}"/>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117F0AD7-F782-4B43-B9F0-67851652A380}"/>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837901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Patricia A. Grubel, and James M. </a:t>
            </a:r>
            <a:r>
              <a:rPr lang="en-US" sz="1600" b="1" dirty="0" err="1"/>
              <a:t>Willenbring</a:t>
            </a:r>
            <a:r>
              <a:rPr lang="en-US" sz="1600" b="1" dirty="0"/>
              <a:t>, Developing a Testing and Continuous Integration Strategy for your Team tutorial, in </a:t>
            </a:r>
            <a:r>
              <a:rPr lang="en-US" sz="1600" b="1" dirty="0" err="1"/>
              <a:t>Exascale</a:t>
            </a:r>
            <a:r>
              <a:rPr lang="en-US" sz="1600" b="1" dirty="0"/>
              <a:t> Computing Project Annual Meeting, online, 2021. DOI: </a:t>
            </a:r>
            <a:r>
              <a:rPr lang="en-US" sz="1600" b="1" dirty="0">
                <a:hlinkClick r:id="rId4"/>
              </a:rPr>
              <a:t>10.6084/m9.figshare.14376956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David E. Bernholdt, Anshu Dubey, Rinku K. Gupta, Mike Heroux,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a:t>
            </a:r>
          </a:p>
        </p:txBody>
      </p:sp>
      <p:sp>
        <p:nvSpPr>
          <p:cNvPr id="3" name="Content Placeholder 2"/>
          <p:cNvSpPr>
            <a:spLocks noGrp="1"/>
          </p:cNvSpPr>
          <p:nvPr>
            <p:ph idx="1"/>
          </p:nvPr>
        </p:nvSpPr>
        <p:spPr>
          <a:xfrm>
            <a:off x="368425" y="1061499"/>
            <a:ext cx="11270298" cy="2586162"/>
          </a:xfrm>
        </p:spPr>
        <p:txBody>
          <a:bodyPr/>
          <a:lstStyle/>
          <a:p>
            <a:r>
              <a:rPr lang="en-US" dirty="0"/>
              <a:t>Code verification uses tests </a:t>
            </a:r>
          </a:p>
          <a:p>
            <a:pPr lvl="1"/>
            <a:r>
              <a:rPr lang="en-US" dirty="0"/>
              <a:t>It is much more than a collection of tests</a:t>
            </a:r>
          </a:p>
          <a:p>
            <a:r>
              <a:rPr lang="en-US" dirty="0"/>
              <a:t>It is the holistic process through which you ensure that </a:t>
            </a:r>
          </a:p>
          <a:p>
            <a:pPr lvl="1"/>
            <a:r>
              <a:rPr lang="en-US" dirty="0"/>
              <a:t>Your implementation shows expected behavior,</a:t>
            </a:r>
          </a:p>
          <a:p>
            <a:pPr lvl="1"/>
            <a:r>
              <a:rPr lang="en-US" dirty="0"/>
              <a:t>Your implementation is consistent with your model,</a:t>
            </a:r>
          </a:p>
          <a:p>
            <a:pPr lvl="1"/>
            <a:r>
              <a:rPr lang="en-US" dirty="0"/>
              <a:t>Science you are trying to do with the code can be done.</a:t>
            </a:r>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EC2DB939-C639-8E4D-938F-DF12FCDD4D2F}"/>
              </a:ext>
            </a:extLst>
          </p:cNvPr>
          <p:cNvSpPr/>
          <p:nvPr/>
        </p:nvSpPr>
        <p:spPr>
          <a:xfrm>
            <a:off x="834888" y="3558209"/>
            <a:ext cx="8895522" cy="2445026"/>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90000"/>
              </a:lnSpc>
            </a:pPr>
            <a:r>
              <a:rPr lang="en-US" sz="2000" b="1" dirty="0">
                <a:solidFill>
                  <a:schemeClr val="bg1"/>
                </a:solidFill>
              </a:rPr>
              <a:t>How do verification and validation differ?</a:t>
            </a:r>
          </a:p>
          <a:p>
            <a:pPr marL="342900" indent="-342900">
              <a:lnSpc>
                <a:spcPct val="90000"/>
              </a:lnSpc>
              <a:buFont typeface="Arial" panose="020B0604020202020204" pitchFamily="34" charset="0"/>
              <a:buChar char="•"/>
            </a:pPr>
            <a:r>
              <a:rPr lang="en-US" sz="2000" dirty="0">
                <a:solidFill>
                  <a:schemeClr val="bg1"/>
                </a:solidFill>
              </a:rPr>
              <a:t>Verification confirms that you have implemented what you meant to</a:t>
            </a:r>
          </a:p>
          <a:p>
            <a:pPr marL="800100" lvl="1" indent="-342900">
              <a:lnSpc>
                <a:spcPct val="90000"/>
              </a:lnSpc>
              <a:buFont typeface="Arial" panose="020B0604020202020204" pitchFamily="34" charset="0"/>
              <a:buChar char="•"/>
            </a:pPr>
            <a:r>
              <a:rPr lang="en-US" sz="2000" dirty="0">
                <a:solidFill>
                  <a:schemeClr val="bg1"/>
                </a:solidFill>
              </a:rPr>
              <a:t>Your method does what you wanted it to do</a:t>
            </a:r>
          </a:p>
          <a:p>
            <a:pPr marL="342900" indent="-342900">
              <a:lnSpc>
                <a:spcPct val="90000"/>
              </a:lnSpc>
              <a:buFont typeface="Arial" panose="020B0604020202020204" pitchFamily="34" charset="0"/>
              <a:buChar char="•"/>
            </a:pPr>
            <a:r>
              <a:rPr lang="en-US" sz="2000" dirty="0">
                <a:solidFill>
                  <a:schemeClr val="bg1"/>
                </a:solidFill>
              </a:rPr>
              <a:t>Validation tells you were right in implementing what you meant to</a:t>
            </a:r>
          </a:p>
          <a:p>
            <a:pPr marL="800100" lvl="1" indent="-342900">
              <a:lnSpc>
                <a:spcPct val="90000"/>
              </a:lnSpc>
              <a:buFont typeface="Arial" panose="020B0604020202020204" pitchFamily="34" charset="0"/>
              <a:buChar char="•"/>
            </a:pPr>
            <a:r>
              <a:rPr lang="en-US" sz="2000" dirty="0">
                <a:solidFill>
                  <a:schemeClr val="bg1"/>
                </a:solidFill>
              </a:rPr>
              <a:t>What you wanted your method to do is valid</a:t>
            </a:r>
          </a:p>
          <a:p>
            <a:pPr marL="800100" lvl="1" indent="-342900">
              <a:lnSpc>
                <a:spcPct val="90000"/>
              </a:lnSpc>
              <a:buFont typeface="Arial" panose="020B0604020202020204" pitchFamily="34" charset="0"/>
              <a:buChar char="•"/>
            </a:pPr>
            <a:r>
              <a:rPr lang="en-US" sz="2000" dirty="0">
                <a:solidFill>
                  <a:schemeClr val="bg1"/>
                </a:solidFill>
              </a:rPr>
              <a:t>Your model correctly captures the phenomenon you are trying to understand</a:t>
            </a:r>
          </a:p>
          <a:p>
            <a:pPr marL="800100" lvl="1"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3162092533"/>
      </p:ext>
    </p:extLst>
  </p:cSld>
  <p:clrMapOvr>
    <a:masterClrMapping/>
  </p:clrMapOvr>
  <mc:AlternateContent xmlns:mc="http://schemas.openxmlformats.org/markup-compatibility/2006" xmlns:p14="http://schemas.microsoft.com/office/powerpoint/2010/main">
    <mc:Choice Requires="p14">
      <p:transition spd="slow" p14:dur="2000" advTm="113268"/>
    </mc:Choice>
    <mc:Fallback xmlns="">
      <p:transition spd="slow" advTm="11326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and types of verification</a:t>
            </a:r>
          </a:p>
        </p:txBody>
      </p:sp>
      <p:sp>
        <p:nvSpPr>
          <p:cNvPr id="3" name="Content Placeholder 2"/>
          <p:cNvSpPr>
            <a:spLocks noGrp="1"/>
          </p:cNvSpPr>
          <p:nvPr>
            <p:ph idx="1"/>
          </p:nvPr>
        </p:nvSpPr>
        <p:spPr>
          <a:xfrm>
            <a:off x="368424" y="1464228"/>
            <a:ext cx="11369809" cy="4047778"/>
          </a:xfrm>
        </p:spPr>
        <p:txBody>
          <a:bodyPr>
            <a:normAutofit/>
          </a:bodyPr>
          <a:lstStyle/>
          <a:p>
            <a:r>
              <a:rPr lang="en-US" dirty="0"/>
              <a:t>During initial code development</a:t>
            </a:r>
          </a:p>
          <a:p>
            <a:pPr lvl="1"/>
            <a:r>
              <a:rPr lang="en-US" dirty="0"/>
              <a:t>Accuracy and stability </a:t>
            </a:r>
          </a:p>
          <a:p>
            <a:pPr lvl="1"/>
            <a:r>
              <a:rPr lang="en-US" dirty="0"/>
              <a:t>Matching the algorithm to the model</a:t>
            </a:r>
          </a:p>
          <a:p>
            <a:pPr lvl="1"/>
            <a:r>
              <a:rPr lang="en-US" dirty="0"/>
              <a:t>Interoperability of algorithms</a:t>
            </a:r>
          </a:p>
          <a:p>
            <a:r>
              <a:rPr lang="en-US" dirty="0"/>
              <a:t>In later stages</a:t>
            </a:r>
          </a:p>
          <a:p>
            <a:pPr lvl="1"/>
            <a:r>
              <a:rPr lang="en-US" dirty="0"/>
              <a:t>While adding new major capabilities or modifying existing capabilities </a:t>
            </a:r>
          </a:p>
          <a:p>
            <a:pPr lvl="1"/>
            <a:r>
              <a:rPr lang="en-US" dirty="0"/>
              <a:t>Ongoing maintenance </a:t>
            </a:r>
          </a:p>
          <a:p>
            <a:pPr lvl="1"/>
            <a:r>
              <a:rPr lang="en-US" dirty="0"/>
              <a:t>Preparing for production</a:t>
            </a:r>
          </a:p>
          <a:p>
            <a:endParaRPr lang="en-US" dirty="0"/>
          </a:p>
        </p:txBody>
      </p:sp>
    </p:spTree>
    <p:extLst>
      <p:ext uri="{BB962C8B-B14F-4D97-AF65-F5344CB8AC3E}">
        <p14:creationId xmlns:p14="http://schemas.microsoft.com/office/powerpoint/2010/main" val="3765151994"/>
      </p:ext>
    </p:extLst>
  </p:cSld>
  <p:clrMapOvr>
    <a:masterClrMapping/>
  </p:clrMapOvr>
  <mc:AlternateContent xmlns:mc="http://schemas.openxmlformats.org/markup-compatibility/2006" xmlns:p14="http://schemas.microsoft.com/office/powerpoint/2010/main">
    <mc:Choice Requires="p14">
      <p:transition spd="slow" p14:dur="2000" advTm="119798"/>
    </mc:Choice>
    <mc:Fallback xmlns="">
      <p:transition spd="slow" advTm="11979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C86-4226-4E4F-AC9C-1BD150357409}"/>
              </a:ext>
            </a:extLst>
          </p:cNvPr>
          <p:cNvSpPr>
            <a:spLocks noGrp="1"/>
          </p:cNvSpPr>
          <p:nvPr>
            <p:ph type="title"/>
          </p:nvPr>
        </p:nvSpPr>
        <p:spPr>
          <a:xfrm>
            <a:off x="365760" y="421419"/>
            <a:ext cx="11372473" cy="914400"/>
          </a:xfrm>
        </p:spPr>
        <p:txBody>
          <a:bodyPr/>
          <a:lstStyle/>
          <a:p>
            <a:r>
              <a:rPr lang="en-US" dirty="0"/>
              <a:t>Components of Verification</a:t>
            </a:r>
          </a:p>
        </p:txBody>
      </p:sp>
      <p:sp>
        <p:nvSpPr>
          <p:cNvPr id="3" name="Content Placeholder 2">
            <a:extLst>
              <a:ext uri="{FF2B5EF4-FFF2-40B4-BE49-F238E27FC236}">
                <a16:creationId xmlns:a16="http://schemas.microsoft.com/office/drawing/2014/main" id="{DAD56F5A-89FB-5647-B6BB-58E2E45748AC}"/>
              </a:ext>
            </a:extLst>
          </p:cNvPr>
          <p:cNvSpPr>
            <a:spLocks noGrp="1"/>
          </p:cNvSpPr>
          <p:nvPr>
            <p:ph idx="1"/>
          </p:nvPr>
        </p:nvSpPr>
        <p:spPr>
          <a:xfrm>
            <a:off x="365760" y="1192106"/>
            <a:ext cx="11372473" cy="4802294"/>
          </a:xfrm>
        </p:spPr>
        <p:txBody>
          <a:bodyPr/>
          <a:lstStyle/>
          <a:p>
            <a:r>
              <a:rPr lang="en-US" dirty="0"/>
              <a:t>Testing at various granularity levels</a:t>
            </a:r>
          </a:p>
          <a:p>
            <a:pPr lvl="1"/>
            <a:r>
              <a:rPr lang="en-US" dirty="0"/>
              <a:t>Individual components</a:t>
            </a:r>
          </a:p>
          <a:p>
            <a:pPr lvl="1"/>
            <a:r>
              <a:rPr lang="en-US" dirty="0"/>
              <a:t>Interoperability of components</a:t>
            </a:r>
          </a:p>
          <a:p>
            <a:pPr lvl="1"/>
            <a:r>
              <a:rPr lang="en-US" dirty="0"/>
              <a:t>Convergence, stability and accuracy</a:t>
            </a:r>
          </a:p>
          <a:p>
            <a:r>
              <a:rPr lang="en-US" dirty="0"/>
              <a:t>Validation of individual components</a:t>
            </a:r>
          </a:p>
          <a:p>
            <a:pPr lvl="1"/>
            <a:r>
              <a:rPr lang="en-US" dirty="0"/>
              <a:t>Building diagnostics (e.g. ensure conservation of physical quantities)</a:t>
            </a:r>
          </a:p>
          <a:p>
            <a:r>
              <a:rPr lang="en-US" dirty="0"/>
              <a:t>Testing practices</a:t>
            </a:r>
          </a:p>
          <a:p>
            <a:pPr lvl="1"/>
            <a:r>
              <a:rPr lang="en-US" dirty="0"/>
              <a:t>Error bars</a:t>
            </a:r>
          </a:p>
          <a:p>
            <a:pPr lvl="2"/>
            <a:r>
              <a:rPr lang="en-US" dirty="0"/>
              <a:t>Necessary for differentiating between drift and round-off</a:t>
            </a:r>
          </a:p>
          <a:p>
            <a:r>
              <a:rPr lang="en-US" dirty="0"/>
              <a:t>Ensuring code and interoperability coverage</a:t>
            </a:r>
          </a:p>
          <a:p>
            <a:endParaRPr lang="en-US" dirty="0"/>
          </a:p>
          <a:p>
            <a:endParaRPr lang="en-US" dirty="0"/>
          </a:p>
        </p:txBody>
      </p:sp>
      <p:grpSp>
        <p:nvGrpSpPr>
          <p:cNvPr id="4" name="Group 3">
            <a:extLst>
              <a:ext uri="{FF2B5EF4-FFF2-40B4-BE49-F238E27FC236}">
                <a16:creationId xmlns:a16="http://schemas.microsoft.com/office/drawing/2014/main" id="{8764A387-87C9-FA45-BCE5-1FFDC6371FCD}"/>
              </a:ext>
            </a:extLst>
          </p:cNvPr>
          <p:cNvGrpSpPr/>
          <p:nvPr/>
        </p:nvGrpSpPr>
        <p:grpSpPr>
          <a:xfrm>
            <a:off x="7552267" y="2344790"/>
            <a:ext cx="694267" cy="457200"/>
            <a:chOff x="8382000" y="3589867"/>
            <a:chExt cx="694267" cy="457200"/>
          </a:xfrm>
        </p:grpSpPr>
        <p:cxnSp>
          <p:nvCxnSpPr>
            <p:cNvPr id="5" name="Straight Connector 4">
              <a:extLst>
                <a:ext uri="{FF2B5EF4-FFF2-40B4-BE49-F238E27FC236}">
                  <a16:creationId xmlns:a16="http://schemas.microsoft.com/office/drawing/2014/main" id="{80AE2E56-5EF0-E249-8C6F-5667A9DAE8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2064DF4-A5B6-4142-B832-330B04A80DD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A4D9A05-CC5D-054A-B2A7-4FF9B17D6277}"/>
              </a:ext>
            </a:extLst>
          </p:cNvPr>
          <p:cNvGrpSpPr/>
          <p:nvPr/>
        </p:nvGrpSpPr>
        <p:grpSpPr>
          <a:xfrm>
            <a:off x="9059333" y="1356147"/>
            <a:ext cx="694267" cy="457200"/>
            <a:chOff x="8382000" y="3589867"/>
            <a:chExt cx="694267" cy="457200"/>
          </a:xfrm>
        </p:grpSpPr>
        <p:cxnSp>
          <p:nvCxnSpPr>
            <p:cNvPr id="8" name="Straight Connector 7">
              <a:extLst>
                <a:ext uri="{FF2B5EF4-FFF2-40B4-BE49-F238E27FC236}">
                  <a16:creationId xmlns:a16="http://schemas.microsoft.com/office/drawing/2014/main" id="{1F92EA28-1AB4-2D46-88F7-117F414D343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D09E37-F4CB-E041-995D-F131DF175AE0}"/>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C800B15-AB5D-5844-9330-A4CEF3A4BED7}"/>
              </a:ext>
            </a:extLst>
          </p:cNvPr>
          <p:cNvGrpSpPr/>
          <p:nvPr/>
        </p:nvGrpSpPr>
        <p:grpSpPr>
          <a:xfrm>
            <a:off x="7230533" y="1887590"/>
            <a:ext cx="694267" cy="457200"/>
            <a:chOff x="8382000" y="3589867"/>
            <a:chExt cx="694267" cy="457200"/>
          </a:xfrm>
        </p:grpSpPr>
        <p:cxnSp>
          <p:nvCxnSpPr>
            <p:cNvPr id="11" name="Straight Connector 10">
              <a:extLst>
                <a:ext uri="{FF2B5EF4-FFF2-40B4-BE49-F238E27FC236}">
                  <a16:creationId xmlns:a16="http://schemas.microsoft.com/office/drawing/2014/main" id="{0EEE4057-DE14-E748-B681-0B0F5C92700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6BA8A9-1E75-C248-A062-99BD7575087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D9086AE7-82DE-4D4D-A508-6183C66736F2}"/>
              </a:ext>
            </a:extLst>
          </p:cNvPr>
          <p:cNvGrpSpPr/>
          <p:nvPr/>
        </p:nvGrpSpPr>
        <p:grpSpPr>
          <a:xfrm>
            <a:off x="7636933" y="1430390"/>
            <a:ext cx="694267" cy="457200"/>
            <a:chOff x="8382000" y="3589867"/>
            <a:chExt cx="694267" cy="457200"/>
          </a:xfrm>
        </p:grpSpPr>
        <p:cxnSp>
          <p:nvCxnSpPr>
            <p:cNvPr id="14" name="Straight Connector 13">
              <a:extLst>
                <a:ext uri="{FF2B5EF4-FFF2-40B4-BE49-F238E27FC236}">
                  <a16:creationId xmlns:a16="http://schemas.microsoft.com/office/drawing/2014/main" id="{8E150B16-E6A6-344C-9FA9-745A2737EC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D37B0A-251A-8947-A751-78617B46F94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EE5C048-030F-EB4E-BAC5-D9E11049316C}"/>
              </a:ext>
            </a:extLst>
          </p:cNvPr>
          <p:cNvGrpSpPr/>
          <p:nvPr/>
        </p:nvGrpSpPr>
        <p:grpSpPr>
          <a:xfrm>
            <a:off x="8009466" y="956256"/>
            <a:ext cx="694267" cy="457200"/>
            <a:chOff x="8382000" y="3589867"/>
            <a:chExt cx="694267" cy="457200"/>
          </a:xfrm>
        </p:grpSpPr>
        <p:cxnSp>
          <p:nvCxnSpPr>
            <p:cNvPr id="17" name="Straight Connector 16">
              <a:extLst>
                <a:ext uri="{FF2B5EF4-FFF2-40B4-BE49-F238E27FC236}">
                  <a16:creationId xmlns:a16="http://schemas.microsoft.com/office/drawing/2014/main" id="{331082CF-05CA-2942-B105-E569C1DA297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121C5D-09E1-364D-9131-963B8D2BE18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DD01CE7-78BE-8E4F-B504-9EB3055BEC94}"/>
              </a:ext>
            </a:extLst>
          </p:cNvPr>
          <p:cNvGrpSpPr/>
          <p:nvPr/>
        </p:nvGrpSpPr>
        <p:grpSpPr>
          <a:xfrm>
            <a:off x="8398932" y="465189"/>
            <a:ext cx="694267" cy="457200"/>
            <a:chOff x="8382000" y="3589867"/>
            <a:chExt cx="694267" cy="457200"/>
          </a:xfrm>
        </p:grpSpPr>
        <p:cxnSp>
          <p:nvCxnSpPr>
            <p:cNvPr id="20" name="Straight Connector 19">
              <a:extLst>
                <a:ext uri="{FF2B5EF4-FFF2-40B4-BE49-F238E27FC236}">
                  <a16:creationId xmlns:a16="http://schemas.microsoft.com/office/drawing/2014/main" id="{1120F0D5-FB93-FF44-B04B-C82CD920C0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FD474E-D10A-AF4B-B9B1-ABCB02A92C4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9345ABC-92DC-DD4D-A157-A67B149BF363}"/>
              </a:ext>
            </a:extLst>
          </p:cNvPr>
          <p:cNvGrpSpPr/>
          <p:nvPr/>
        </p:nvGrpSpPr>
        <p:grpSpPr>
          <a:xfrm>
            <a:off x="9389531" y="1830280"/>
            <a:ext cx="694267" cy="457200"/>
            <a:chOff x="8382000" y="3589867"/>
            <a:chExt cx="694267" cy="457200"/>
          </a:xfrm>
        </p:grpSpPr>
        <p:cxnSp>
          <p:nvCxnSpPr>
            <p:cNvPr id="23" name="Straight Connector 22">
              <a:extLst>
                <a:ext uri="{FF2B5EF4-FFF2-40B4-BE49-F238E27FC236}">
                  <a16:creationId xmlns:a16="http://schemas.microsoft.com/office/drawing/2014/main" id="{4785FE91-C168-8A4D-A538-4729FDF9FCA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452231-B583-D541-8401-BFA863682D4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8A7747F-B771-6A4D-8F88-83D2459072BD}"/>
              </a:ext>
            </a:extLst>
          </p:cNvPr>
          <p:cNvGrpSpPr/>
          <p:nvPr/>
        </p:nvGrpSpPr>
        <p:grpSpPr>
          <a:xfrm>
            <a:off x="8746065" y="922389"/>
            <a:ext cx="694267" cy="457200"/>
            <a:chOff x="8382000" y="3589867"/>
            <a:chExt cx="694267" cy="457200"/>
          </a:xfrm>
        </p:grpSpPr>
        <p:cxnSp>
          <p:nvCxnSpPr>
            <p:cNvPr id="26" name="Straight Connector 25">
              <a:extLst>
                <a:ext uri="{FF2B5EF4-FFF2-40B4-BE49-F238E27FC236}">
                  <a16:creationId xmlns:a16="http://schemas.microsoft.com/office/drawing/2014/main" id="{731450B7-0E4A-8546-8A5E-CC635B3EE85E}"/>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CF89BE-7F48-3C47-8C1F-844C767B4BD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B36C0D-751B-C049-9AE0-072415F6B8CA}"/>
              </a:ext>
            </a:extLst>
          </p:cNvPr>
          <p:cNvGrpSpPr/>
          <p:nvPr/>
        </p:nvGrpSpPr>
        <p:grpSpPr>
          <a:xfrm>
            <a:off x="8991598" y="2306847"/>
            <a:ext cx="694267" cy="457200"/>
            <a:chOff x="8382000" y="3589867"/>
            <a:chExt cx="694267" cy="457200"/>
          </a:xfrm>
        </p:grpSpPr>
        <p:cxnSp>
          <p:nvCxnSpPr>
            <p:cNvPr id="29" name="Straight Connector 28">
              <a:extLst>
                <a:ext uri="{FF2B5EF4-FFF2-40B4-BE49-F238E27FC236}">
                  <a16:creationId xmlns:a16="http://schemas.microsoft.com/office/drawing/2014/main" id="{9B1AB82F-1B7E-CF4A-ADB8-CEFCD7AB4E72}"/>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AB8D83-626C-6542-A2EC-2B7D0143A78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37D00AE-3618-0947-872F-DC3C4E2BB2A0}"/>
              </a:ext>
            </a:extLst>
          </p:cNvPr>
          <p:cNvGrpSpPr/>
          <p:nvPr/>
        </p:nvGrpSpPr>
        <p:grpSpPr>
          <a:xfrm>
            <a:off x="9338731" y="2797913"/>
            <a:ext cx="694267" cy="457200"/>
            <a:chOff x="8382000" y="3589867"/>
            <a:chExt cx="694267" cy="457200"/>
          </a:xfrm>
        </p:grpSpPr>
        <p:cxnSp>
          <p:nvCxnSpPr>
            <p:cNvPr id="32" name="Straight Connector 31">
              <a:extLst>
                <a:ext uri="{FF2B5EF4-FFF2-40B4-BE49-F238E27FC236}">
                  <a16:creationId xmlns:a16="http://schemas.microsoft.com/office/drawing/2014/main" id="{FA9CC531-F5B3-4849-A317-812DF3E7D4D8}"/>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7979EC-D457-1A40-8361-6017A1836A8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4F8C5EF6-4461-BF45-BB0A-80F3ACC198C1}"/>
              </a:ext>
            </a:extLst>
          </p:cNvPr>
          <p:cNvSpPr/>
          <p:nvPr/>
        </p:nvSpPr>
        <p:spPr>
          <a:xfrm>
            <a:off x="9815379" y="2243797"/>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Unit Test</a:t>
            </a:r>
          </a:p>
        </p:txBody>
      </p:sp>
      <p:sp>
        <p:nvSpPr>
          <p:cNvPr id="35" name="Oval 34">
            <a:extLst>
              <a:ext uri="{FF2B5EF4-FFF2-40B4-BE49-F238E27FC236}">
                <a16:creationId xmlns:a16="http://schemas.microsoft.com/office/drawing/2014/main" id="{9BF3BE41-54F2-B846-A670-36C15555CC3D}"/>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6" name="Oval 35">
            <a:extLst>
              <a:ext uri="{FF2B5EF4-FFF2-40B4-BE49-F238E27FC236}">
                <a16:creationId xmlns:a16="http://schemas.microsoft.com/office/drawing/2014/main" id="{35438F57-D3D9-D743-97DD-F13A5A602DA3}"/>
              </a:ext>
            </a:extLst>
          </p:cNvPr>
          <p:cNvSpPr/>
          <p:nvPr/>
        </p:nvSpPr>
        <p:spPr>
          <a:xfrm>
            <a:off x="8600413" y="111896"/>
            <a:ext cx="1933835" cy="602870"/>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Integration Test</a:t>
            </a:r>
          </a:p>
        </p:txBody>
      </p:sp>
    </p:spTree>
    <p:extLst>
      <p:ext uri="{BB962C8B-B14F-4D97-AF65-F5344CB8AC3E}">
        <p14:creationId xmlns:p14="http://schemas.microsoft.com/office/powerpoint/2010/main" val="1458144244"/>
      </p:ext>
    </p:extLst>
  </p:cSld>
  <p:clrMapOvr>
    <a:masterClrMapping/>
  </p:clrMapOvr>
  <mc:AlternateContent xmlns:mc="http://schemas.openxmlformats.org/markup-compatibility/2006" xmlns:p14="http://schemas.microsoft.com/office/powerpoint/2010/main">
    <mc:Choice Requires="p14">
      <p:transition spd="slow" p14:dur="2000" advTm="129509"/>
    </mc:Choice>
    <mc:Fallback xmlns="">
      <p:transition spd="slow" advTm="12950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148089"/>
          </a:xfrm>
        </p:spPr>
        <p:txBody>
          <a:bodyPr>
            <a:normAutofit lnSpcReduction="10000"/>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r>
              <a:rPr lang="en-US" dirty="0"/>
              <a:t>Evaluate project needs </a:t>
            </a:r>
          </a:p>
          <a:p>
            <a:pPr lvl="1"/>
            <a:r>
              <a:rPr lang="en-US" dirty="0"/>
              <a:t>Objectives: expected use of the code</a:t>
            </a:r>
          </a:p>
          <a:p>
            <a:pPr lvl="1"/>
            <a:r>
              <a:rPr lang="en-US" dirty="0"/>
              <a:t>Team: size and degree of heterogeneity</a:t>
            </a:r>
          </a:p>
          <a:p>
            <a:pPr lvl="1"/>
            <a:r>
              <a:rPr lang="en-US" dirty="0"/>
              <a:t>Lifecycle stage: new or production or refactoring</a:t>
            </a:r>
          </a:p>
          <a:p>
            <a:pPr lvl="1"/>
            <a:r>
              <a:rPr lang="en-US" dirty="0"/>
              <a:t>Lifetime: one off or ongoing production</a:t>
            </a:r>
          </a:p>
          <a:p>
            <a:pPr lvl="1"/>
            <a:r>
              <a:rPr lang="en-US" dirty="0"/>
              <a:t>Complexity: modules and their interactions</a:t>
            </a:r>
          </a:p>
          <a:p>
            <a:pPr lvl="1"/>
            <a:endParaRPr lang="en-US" dirty="0"/>
          </a:p>
        </p:txBody>
      </p:sp>
      <p:sp>
        <p:nvSpPr>
          <p:cNvPr id="3" name="Rectangle 2">
            <a:extLst>
              <a:ext uri="{FF2B5EF4-FFF2-40B4-BE49-F238E27FC236}">
                <a16:creationId xmlns:a16="http://schemas.microsoft.com/office/drawing/2014/main" id="{B8FB2A1D-579E-3947-8F31-44500C7BCEEE}"/>
              </a:ext>
            </a:extLst>
          </p:cNvPr>
          <p:cNvSpPr/>
          <p:nvPr/>
        </p:nvSpPr>
        <p:spPr>
          <a:xfrm>
            <a:off x="5893904" y="2087217"/>
            <a:ext cx="2544418" cy="1083365"/>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Balance is critical</a:t>
            </a:r>
          </a:p>
        </p:txBody>
      </p:sp>
    </p:spTree>
    <p:extLst>
      <p:ext uri="{BB962C8B-B14F-4D97-AF65-F5344CB8AC3E}">
        <p14:creationId xmlns:p14="http://schemas.microsoft.com/office/powerpoint/2010/main" val="3445731576"/>
      </p:ext>
    </p:extLst>
  </p:cSld>
  <p:clrMapOvr>
    <a:masterClrMapping/>
  </p:clrMapOvr>
  <mc:AlternateContent xmlns:mc="http://schemas.openxmlformats.org/markup-compatibility/2006" xmlns:p14="http://schemas.microsoft.com/office/powerpoint/2010/main">
    <mc:Choice Requires="p14">
      <p:transition spd="slow" p14:dur="2000" advTm="120709"/>
    </mc:Choice>
    <mc:Fallback xmlns="">
      <p:transition spd="slow" advTm="12070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Testing Practices</a:t>
            </a:r>
            <a:br>
              <a:rPr lang="en-US" dirty="0"/>
            </a:br>
            <a:endParaRPr lang="en-US" dirty="0"/>
          </a:p>
        </p:txBody>
      </p:sp>
      <p:sp>
        <p:nvSpPr>
          <p:cNvPr id="5" name="Content Placeholder 4"/>
          <p:cNvSpPr>
            <a:spLocks noGrp="1"/>
          </p:cNvSpPr>
          <p:nvPr>
            <p:ph sz="quarter" idx="1"/>
          </p:nvPr>
        </p:nvSpPr>
        <p:spPr>
          <a:xfrm>
            <a:off x="368424" y="1177290"/>
            <a:ext cx="11369809" cy="4047778"/>
          </a:xfrm>
        </p:spPr>
        <p:txBody>
          <a:bodyPr/>
          <a:lstStyle/>
          <a:p>
            <a:r>
              <a:rPr lang="en-US" dirty="0"/>
              <a:t>Verify Code coverage</a:t>
            </a:r>
          </a:p>
          <a:p>
            <a:r>
              <a:rPr lang="en-US" dirty="0"/>
              <a:t>Must have consistent policy on dealing with failed tests</a:t>
            </a:r>
          </a:p>
          <a:p>
            <a:pPr lvl="1"/>
            <a:r>
              <a:rPr lang="en-US" dirty="0"/>
              <a:t>Issue tracking</a:t>
            </a:r>
          </a:p>
          <a:p>
            <a:pPr lvl="2"/>
            <a:r>
              <a:rPr lang="en-US" dirty="0"/>
              <a:t>How quickly does it need to be fixed?</a:t>
            </a:r>
          </a:p>
          <a:p>
            <a:pPr lvl="2"/>
            <a:r>
              <a:rPr lang="en-US" dirty="0"/>
              <a:t>Who is responsible for fixing it?</a:t>
            </a:r>
          </a:p>
          <a:p>
            <a:r>
              <a:rPr lang="en-US" dirty="0"/>
              <a:t>Someone should be watching the test suite</a:t>
            </a:r>
          </a:p>
          <a:p>
            <a:r>
              <a:rPr lang="en-US" dirty="0"/>
              <a:t>When refactoring or adding new features, run a regression suite before check in</a:t>
            </a:r>
          </a:p>
          <a:p>
            <a:pPr lvl="1"/>
            <a:r>
              <a:rPr lang="en-US" dirty="0"/>
              <a:t>Add new regression tests or modify existing ones for the new features</a:t>
            </a:r>
          </a:p>
          <a:p>
            <a:r>
              <a:rPr lang="en-US" dirty="0"/>
              <a:t>Code review before releasing test suite is useful</a:t>
            </a:r>
          </a:p>
          <a:p>
            <a:pPr lvl="1"/>
            <a:r>
              <a:rPr lang="en-US" dirty="0"/>
              <a:t>Another person may spot issues you didn’t</a:t>
            </a:r>
          </a:p>
          <a:p>
            <a:pPr lvl="1"/>
            <a:r>
              <a:rPr lang="en-US" dirty="0"/>
              <a:t>Incredibly cost-effective</a:t>
            </a:r>
          </a:p>
          <a:p>
            <a:endParaRPr lang="en-US" dirty="0"/>
          </a:p>
        </p:txBody>
      </p:sp>
    </p:spTree>
    <p:extLst>
      <p:ext uri="{BB962C8B-B14F-4D97-AF65-F5344CB8AC3E}">
        <p14:creationId xmlns:p14="http://schemas.microsoft.com/office/powerpoint/2010/main" val="2338338090"/>
      </p:ext>
    </p:extLst>
  </p:cSld>
  <p:clrMapOvr>
    <a:masterClrMapping/>
  </p:clrMapOvr>
  <mc:AlternateContent xmlns:mc="http://schemas.openxmlformats.org/markup-compatibility/2006" xmlns:p14="http://schemas.microsoft.com/office/powerpoint/2010/main">
    <mc:Choice Requires="p14">
      <p:transition spd="slow" p14:dur="2000" advTm="50364"/>
    </mc:Choice>
    <mc:Fallback xmlns="">
      <p:transition spd="slow" advTm="5036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
        <p:nvSpPr>
          <p:cNvPr id="8" name="TextBox 7">
            <a:extLst>
              <a:ext uri="{FF2B5EF4-FFF2-40B4-BE49-F238E27FC236}">
                <a16:creationId xmlns:a16="http://schemas.microsoft.com/office/drawing/2014/main" id="{EB966DA9-C5B9-1E4A-BCC4-A2058E07DCB5}"/>
              </a:ext>
            </a:extLst>
          </p:cNvPr>
          <p:cNvSpPr txBox="1"/>
          <p:nvPr/>
        </p:nvSpPr>
        <p:spPr>
          <a:xfrm>
            <a:off x="1003278" y="5939554"/>
            <a:ext cx="6470978" cy="447815"/>
          </a:xfrm>
          <a:prstGeom prst="rect">
            <a:avLst/>
          </a:prstGeom>
          <a:noFill/>
        </p:spPr>
        <p:txBody>
          <a:bodyPr wrap="square" lIns="118872" tIns="91440" rIns="118872" bIns="91440" rtlCol="0" anchor="ctr" anchorCtr="0">
            <a:spAutoFit/>
          </a:bodyPr>
          <a:lstStyle/>
          <a:p>
            <a:pPr algn="l">
              <a:lnSpc>
                <a:spcPct val="90000"/>
              </a:lnSpc>
            </a:pPr>
            <a:r>
              <a:rPr lang="en-US" sz="1900" b="1" dirty="0">
                <a:solidFill>
                  <a:srgbClr val="92D050"/>
                </a:solidFill>
              </a:rPr>
              <a:t>Interoperability coverage Example Later</a:t>
            </a:r>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250" advTm="68702">
        <p:fade/>
      </p:transition>
    </mc:Choice>
    <mc:Fallback xmlns="">
      <p:transition advTm="68702">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mc:AlternateContent xmlns:mc="http://schemas.openxmlformats.org/markup-compatibility/2006" xmlns:p14="http://schemas.microsoft.com/office/powerpoint/2010/main">
    <mc:Choice Requires="p14">
      <p:transition spd="slow" p14:dur="2000" advTm="73365"/>
    </mc:Choice>
    <mc:Fallback xmlns="">
      <p:transition spd="slow" advTm="7336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1761</TotalTime>
  <Words>1901</Words>
  <Application>Microsoft Office PowerPoint</Application>
  <PresentationFormat>Custom</PresentationFormat>
  <Paragraphs>216</Paragraphs>
  <Slides>15</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Arial Black</vt:lpstr>
      <vt:lpstr>Calibri</vt:lpstr>
      <vt:lpstr>Presentations (Wide Screen)</vt:lpstr>
      <vt:lpstr>Software Testing</vt:lpstr>
      <vt:lpstr>License, Citation and Acknowledgements</vt:lpstr>
      <vt:lpstr>Verification</vt:lpstr>
      <vt:lpstr>Stages and types of verification</vt:lpstr>
      <vt:lpstr>Components of Verification</vt:lpstr>
      <vt:lpstr>Why not always use the most stringent testing?</vt:lpstr>
      <vt:lpstr>Good Testing Practices </vt:lpstr>
      <vt:lpstr>How do we determine what other tests are needed?</vt:lpstr>
      <vt:lpstr>Checking coverage Example</vt:lpstr>
      <vt:lpstr>Graphical View of Gcov Output and Tutorials for Code Coverage </vt:lpstr>
      <vt:lpstr>How to build your test suite ?</vt:lpstr>
      <vt:lpstr>Test Development For a New Code</vt:lpstr>
      <vt:lpstr>PowerPoint Presentation</vt:lpstr>
      <vt:lpstr>Summary</vt:lpstr>
      <vt:lpstr>Agenda</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381</cp:revision>
  <cp:lastPrinted>2017-11-02T18:35:01Z</cp:lastPrinted>
  <dcterms:created xsi:type="dcterms:W3CDTF">2018-11-06T17:28:56Z</dcterms:created>
  <dcterms:modified xsi:type="dcterms:W3CDTF">2021-04-10T19:40:04Z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